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1100" r:id="rId2"/>
    <p:sldId id="1449" r:id="rId3"/>
    <p:sldId id="1337" r:id="rId4"/>
    <p:sldId id="1404" r:id="rId5"/>
    <p:sldId id="1405" r:id="rId6"/>
    <p:sldId id="1406" r:id="rId7"/>
    <p:sldId id="1407" r:id="rId8"/>
    <p:sldId id="1408" r:id="rId9"/>
    <p:sldId id="1409" r:id="rId10"/>
    <p:sldId id="1410" r:id="rId11"/>
    <p:sldId id="1411" r:id="rId12"/>
    <p:sldId id="1412" r:id="rId13"/>
    <p:sldId id="1413" r:id="rId14"/>
    <p:sldId id="1414" r:id="rId15"/>
    <p:sldId id="1415" r:id="rId16"/>
    <p:sldId id="1416" r:id="rId17"/>
    <p:sldId id="1417" r:id="rId18"/>
    <p:sldId id="1418" r:id="rId19"/>
    <p:sldId id="1419" r:id="rId20"/>
    <p:sldId id="1420" r:id="rId21"/>
    <p:sldId id="1421" r:id="rId22"/>
    <p:sldId id="1422" r:id="rId23"/>
    <p:sldId id="1423" r:id="rId24"/>
    <p:sldId id="1424" r:id="rId25"/>
    <p:sldId id="1425" r:id="rId26"/>
    <p:sldId id="1426" r:id="rId27"/>
    <p:sldId id="1429" r:id="rId28"/>
    <p:sldId id="1430" r:id="rId29"/>
    <p:sldId id="1431" r:id="rId30"/>
    <p:sldId id="1432" r:id="rId31"/>
    <p:sldId id="1434" r:id="rId32"/>
    <p:sldId id="1438" r:id="rId33"/>
    <p:sldId id="1439" r:id="rId34"/>
    <p:sldId id="1440" r:id="rId35"/>
    <p:sldId id="1441" r:id="rId36"/>
    <p:sldId id="1450" r:id="rId37"/>
    <p:sldId id="1305" r:id="rId38"/>
    <p:sldId id="1335" r:id="rId39"/>
    <p:sldId id="952" r:id="rId4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000099"/>
    <a:srgbClr val="FFCC00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50" autoAdjust="0"/>
    <p:restoredTop sz="91945" autoAdjust="0"/>
  </p:normalViewPr>
  <p:slideViewPr>
    <p:cSldViewPr snapToGrid="0" snapToObjects="1">
      <p:cViewPr varScale="1">
        <p:scale>
          <a:sx n="103" d="100"/>
          <a:sy n="103" d="100"/>
        </p:scale>
        <p:origin x="130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6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tatic.usenix.org/events/woot10/tech/full_papers/Aviv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/>
              <a:t>Lecture </a:t>
            </a:r>
            <a:r>
              <a:rPr lang="en-US" altLang="en-US" sz="4000" smtClean="0"/>
              <a:t>15 </a:t>
            </a:r>
            <a:r>
              <a:rPr lang="en-US" altLang="en-US" sz="4000" dirty="0" smtClean="0"/>
              <a:t>– Program Design (</a:t>
            </a:r>
            <a:r>
              <a:rPr lang="en-US" altLang="en-US" sz="4000" dirty="0" err="1" smtClean="0"/>
              <a:t>cont</a:t>
            </a:r>
            <a:r>
              <a:rPr lang="en-US" altLang="en-US" sz="40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What if I used meaningful variable names?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password,count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length=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length&gt;=4: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count+=1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length&gt;=9: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#FUNCTION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CONTINUES...</a:t>
            </a: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38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And replaced the magic numbers with constants?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password,count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length=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length&gt;=4: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count+=1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length&gt;=9: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#FUNCTION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CONTINUES...</a:t>
            </a: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11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And replaced the magic numbers with constants?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password,count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length=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length&gt;=MIN_LENGTH: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count+=1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length&gt;=MAX_LENGTH: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#FUNCTION 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1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And added </a:t>
            </a:r>
            <a:r>
              <a:rPr lang="en-US" dirty="0" smtClean="0"/>
              <a:t>horizontal space</a:t>
            </a:r>
            <a:r>
              <a:rPr lang="en-US" dirty="0"/>
              <a:t>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password,count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length=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length&gt;=MIN_LENGTH: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count+=1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length&gt;=MAX_LENGTH: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#FUNCTION 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10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And added </a:t>
            </a:r>
            <a:r>
              <a:rPr lang="en-US" dirty="0" smtClean="0"/>
              <a:t>horizontal space</a:t>
            </a:r>
            <a:r>
              <a:rPr lang="en-US" dirty="0"/>
              <a:t>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&gt;= MIN_LENGTH: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+= 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&gt;= MAX_LENGTH: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97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And added </a:t>
            </a:r>
            <a:r>
              <a:rPr lang="en-US" dirty="0" smtClean="0"/>
              <a:t>vertical space</a:t>
            </a:r>
            <a:r>
              <a:rPr lang="en-US" dirty="0"/>
              <a:t>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&gt;= MIN_LENGTH: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+= 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&gt;= MAX_LENGTH: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60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And added </a:t>
            </a:r>
            <a:r>
              <a:rPr lang="en-US" dirty="0"/>
              <a:t>vertical </a:t>
            </a:r>
            <a:r>
              <a:rPr lang="en-US" dirty="0" smtClean="0"/>
              <a:t>space?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45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Maybe even some meaningful comments?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98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Maybe even some </a:t>
            </a:r>
            <a:r>
              <a:rPr lang="en-US" dirty="0"/>
              <a:t>meaningful comments</a:t>
            </a:r>
            <a:r>
              <a:rPr lang="en-US" dirty="0" smtClean="0"/>
              <a:t>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if long enough, count as a 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if max length, don't do any more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59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the purpose of the code is a bit clearer!</a:t>
            </a:r>
          </a:p>
          <a:p>
            <a:pPr lvl="1"/>
            <a:r>
              <a:rPr lang="en-US" dirty="0" smtClean="0"/>
              <a:t>You can see how small, simple changes increase the readability of a piece of code</a:t>
            </a:r>
          </a:p>
          <a:p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This is actually </a:t>
            </a:r>
            <a:r>
              <a:rPr lang="en-US" dirty="0"/>
              <a:t>part of </a:t>
            </a:r>
            <a:r>
              <a:rPr lang="en-US" dirty="0" smtClean="0"/>
              <a:t>a function </a:t>
            </a:r>
            <a:br>
              <a:rPr lang="en-US" dirty="0" smtClean="0"/>
            </a:br>
            <a:r>
              <a:rPr lang="en-US" dirty="0" smtClean="0"/>
              <a:t>that creates a list </a:t>
            </a:r>
            <a:r>
              <a:rPr lang="en-US" dirty="0"/>
              <a:t>of the </a:t>
            </a:r>
            <a:r>
              <a:rPr lang="en-US" dirty="0" smtClean="0"/>
              <a:t>possible </a:t>
            </a:r>
            <a:br>
              <a:rPr lang="en-US" dirty="0" smtClean="0"/>
            </a:br>
            <a:r>
              <a:rPr lang="en-US" dirty="0" smtClean="0"/>
              <a:t>passwords for </a:t>
            </a:r>
            <a:r>
              <a:rPr lang="en-US" dirty="0"/>
              <a:t>a swipe-based </a:t>
            </a:r>
            <a:r>
              <a:rPr lang="en-US" dirty="0" smtClean="0"/>
              <a:t>login </a:t>
            </a:r>
            <a:br>
              <a:rPr lang="en-US" dirty="0" smtClean="0"/>
            </a:br>
            <a:r>
              <a:rPr lang="en-US" dirty="0" smtClean="0"/>
              <a:t>system on an Android smart phone</a:t>
            </a:r>
          </a:p>
          <a:p>
            <a:pPr marL="742950" lvl="2" indent="-342900"/>
            <a:r>
              <a:rPr lang="en-US" dirty="0" smtClean="0"/>
              <a:t>Dr. Gibson co-wrote a paper on this, available </a:t>
            </a:r>
            <a:r>
              <a:rPr lang="en-US" dirty="0" smtClean="0">
                <a:hlinkClick r:id="rId2"/>
              </a:rPr>
              <a:t>here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3657" y="3298857"/>
            <a:ext cx="1866900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1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function</a:t>
            </a:r>
          </a:p>
          <a:p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</a:t>
            </a:r>
          </a:p>
          <a:p>
            <a:pPr lvl="1"/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 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</a:p>
          <a:p>
            <a:pPr lvl="1"/>
            <a:r>
              <a:rPr lang="en-US" dirty="0" smtClean="0"/>
              <a:t>Difference between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Up Ribbon 7"/>
          <p:cNvSpPr/>
          <p:nvPr/>
        </p:nvSpPr>
        <p:spPr>
          <a:xfrm>
            <a:off x="2088038" y="4911364"/>
            <a:ext cx="5222449" cy="1121790"/>
          </a:xfrm>
          <a:prstGeom prst="ribbon2">
            <a:avLst>
              <a:gd name="adj1" fmla="val 16667"/>
              <a:gd name="adj2" fmla="val 669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String Manipulation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Explosion 2 8"/>
          <p:cNvSpPr/>
          <p:nvPr/>
        </p:nvSpPr>
        <p:spPr>
          <a:xfrm>
            <a:off x="1833514" y="4454163"/>
            <a:ext cx="1640264" cy="914401"/>
          </a:xfrm>
          <a:prstGeom prst="irregularSeal2">
            <a:avLst/>
          </a:prstGeom>
          <a:solidFill>
            <a:schemeClr val="tx1"/>
          </a:solidFill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20387134">
            <a:off x="2097466" y="4697880"/>
            <a:ext cx="942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C000"/>
                </a:solidFill>
              </a:rPr>
              <a:t>#TBT</a:t>
            </a:r>
            <a:endParaRPr lang="en-US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34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Commenting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17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Commenting is an “Art”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 it </a:t>
            </a:r>
            <a:r>
              <a:rPr lang="en-US" dirty="0" smtClean="0"/>
              <a:t>sounds </a:t>
            </a:r>
            <a:r>
              <a:rPr lang="en-US" dirty="0" smtClean="0"/>
              <a:t>pretentious, it’s true</a:t>
            </a:r>
          </a:p>
          <a:p>
            <a:endParaRPr lang="en-US" dirty="0"/>
          </a:p>
          <a:p>
            <a:r>
              <a:rPr lang="en-US" dirty="0" smtClean="0"/>
              <a:t>There </a:t>
            </a:r>
            <a:r>
              <a:rPr lang="en-US" dirty="0" smtClean="0"/>
              <a:t>are NO hard and fast rules for when a piece of code should be commented</a:t>
            </a:r>
          </a:p>
          <a:p>
            <a:pPr lvl="1"/>
            <a:r>
              <a:rPr lang="en-US" dirty="0" smtClean="0"/>
              <a:t>Only guidelines</a:t>
            </a:r>
          </a:p>
          <a:p>
            <a:pPr lvl="1"/>
            <a:r>
              <a:rPr lang="en-US" dirty="0" smtClean="0"/>
              <a:t>NOTE: This doesn’t apply to </a:t>
            </a:r>
            <a:r>
              <a:rPr lang="en-US" b="1" dirty="0" smtClean="0"/>
              <a:t>required</a:t>
            </a:r>
            <a:r>
              <a:rPr lang="en-US" dirty="0" smtClean="0"/>
              <a:t> comments </a:t>
            </a:r>
            <a:br>
              <a:rPr lang="en-US" dirty="0" smtClean="0"/>
            </a:br>
            <a:r>
              <a:rPr lang="en-US" dirty="0" smtClean="0"/>
              <a:t>like file headers and function headers!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51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 complex conditional, give a brief overview of what it accomplishes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check if car fits customer criteria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"black"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numDoors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&gt; 2 \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(price) &lt; 27000: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If you did something you think was clever, comment that piece of code</a:t>
            </a:r>
          </a:p>
          <a:p>
            <a:pPr lvl="1"/>
            <a:r>
              <a:rPr lang="en-US" dirty="0" smtClean="0"/>
              <a:t>So that “future you” will understand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91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Don’t</a:t>
            </a:r>
            <a:r>
              <a:rPr lang="en-US" dirty="0" smtClean="0"/>
              <a:t> write obvious comments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iterate over the list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</a:p>
          <a:p>
            <a:pPr lvl="3"/>
            <a:endParaRPr lang="en-US" dirty="0"/>
          </a:p>
          <a:p>
            <a:r>
              <a:rPr lang="en-US" b="1" u="sng" dirty="0" smtClean="0"/>
              <a:t>Don’t</a:t>
            </a:r>
            <a:r>
              <a:rPr lang="en-US" dirty="0" smtClean="0"/>
              <a:t> comment every line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initialize the loop variable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choice = 1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loop until user chooses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quit</a:t>
            </a:r>
            <a:endParaRPr 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choice !=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QUIT: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97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55152" cy="4156799"/>
          </a:xfrm>
        </p:spPr>
        <p:txBody>
          <a:bodyPr/>
          <a:lstStyle/>
          <a:p>
            <a:r>
              <a:rPr lang="en-US" b="1" u="sng" dirty="0" smtClean="0"/>
              <a:t>Do</a:t>
            </a:r>
            <a:r>
              <a:rPr lang="en-US" dirty="0" smtClean="0"/>
              <a:t> comment “blocks” of code</a:t>
            </a:r>
          </a:p>
          <a:p>
            <a:pPr marL="457200" lvl="1" indent="0">
              <a:buNone/>
            </a:pPr>
            <a:endParaRPr 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tip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total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(set min for large parties)</a:t>
            </a:r>
            <a:endParaRPr 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percent = float(input(</a:t>
            </a:r>
            <a:r>
              <a:rPr lang="en-US" sz="2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tip percent: 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numGuests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LARGE_PARTY </a:t>
            </a:r>
            <a:r>
              <a:rPr lang="en-US" sz="20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percent &lt; MIN_TIP: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percent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MIN_TIP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"There is a minimum tip of"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MIN_TIP, \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2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"for large parties"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tip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bill * percent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bill + tip</a:t>
            </a:r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57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55152" cy="4156799"/>
          </a:xfrm>
        </p:spPr>
        <p:txBody>
          <a:bodyPr/>
          <a:lstStyle/>
          <a:p>
            <a:r>
              <a:rPr lang="en-US" b="1" u="sng" dirty="0" smtClean="0"/>
              <a:t>Do</a:t>
            </a:r>
            <a:r>
              <a:rPr lang="en-US" dirty="0" smtClean="0"/>
              <a:t> comment nested loops and conditionals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listFib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[0, 1, 1, 2, 3, 5, 8, 13, 21, 34]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listPrime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[2, 3, 5, 7, 11, 13, 17, 19, 23,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29]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see if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 </a:t>
            </a:r>
            <a:r>
              <a:rPr lang="en-US" sz="20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fibonacci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 </a:t>
            </a:r>
            <a:endParaRPr 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also in the prime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list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listFib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listPrime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listFib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[f]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listPrime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[p]):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listFib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[f],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"is both a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prime"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"and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Fibonacci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number!"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84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b="1" u="sng" dirty="0" smtClean="0"/>
              <a:t>Do</a:t>
            </a:r>
            <a:r>
              <a:rPr lang="en-US" dirty="0" smtClean="0"/>
              <a:t> comment very abbreviated variables names </a:t>
            </a:r>
            <a:br>
              <a:rPr lang="en-US" dirty="0" smtClean="0"/>
            </a:br>
            <a:r>
              <a:rPr lang="en-US" dirty="0" smtClean="0"/>
              <a:t>(especially those used for constants)</a:t>
            </a:r>
          </a:p>
          <a:p>
            <a:pPr lvl="1"/>
            <a:r>
              <a:rPr lang="en-US" dirty="0" smtClean="0"/>
              <a:t>You can even put the comment at the end of the line!</a:t>
            </a:r>
            <a:br>
              <a:rPr lang="en-US" dirty="0" smtClean="0"/>
            </a:br>
            <a:r>
              <a:rPr lang="en-US" dirty="0" smtClean="0"/>
              <a:t>As long as the comment won’t wrap around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MIN_CH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1</a:t>
            </a:r>
            <a:endParaRPr 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MAX_CH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5</a:t>
            </a:r>
            <a:endParaRPr 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MENU_EX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5    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P1_MARK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"x"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P2_MARK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511296" y="4301817"/>
            <a:ext cx="4547616" cy="2078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3" lvl="1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minimum choice at menu</a:t>
            </a:r>
          </a:p>
          <a:p>
            <a:pPr marL="4763" lvl="1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maximum choice at menu</a:t>
            </a:r>
          </a:p>
          <a:p>
            <a:pPr marL="4763" lvl="1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menu choice to exit (stop)</a:t>
            </a:r>
          </a:p>
          <a:p>
            <a:pPr marL="4763" lvl="1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player 1's marker</a:t>
            </a:r>
          </a:p>
          <a:p>
            <a:pPr marL="4763" lvl="1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player 2's marker</a:t>
            </a:r>
          </a:p>
        </p:txBody>
      </p:sp>
    </p:spTree>
    <p:extLst>
      <p:ext uri="{BB962C8B-B14F-4D97-AF65-F5344CB8AC3E}">
        <p14:creationId xmlns:p14="http://schemas.microsoft.com/office/powerpoint/2010/main" val="106941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“Good Code” – Adaptability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5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Often, </a:t>
            </a:r>
            <a:r>
              <a:rPr lang="en-US" dirty="0"/>
              <a:t>what a program is supposed to do evolves and changes as time goes </a:t>
            </a:r>
            <a:r>
              <a:rPr lang="en-US" dirty="0" smtClean="0"/>
              <a:t>on</a:t>
            </a:r>
          </a:p>
          <a:p>
            <a:pPr lvl="1"/>
            <a:r>
              <a:rPr lang="en-US" dirty="0" smtClean="0"/>
              <a:t>Well-written </a:t>
            </a:r>
            <a:r>
              <a:rPr lang="en-US" dirty="0"/>
              <a:t>flexible programs can be easily altered to do something </a:t>
            </a:r>
            <a:r>
              <a:rPr lang="en-US" dirty="0" smtClean="0"/>
              <a:t>new</a:t>
            </a:r>
          </a:p>
          <a:p>
            <a:pPr lvl="1"/>
            <a:r>
              <a:rPr lang="en-US" dirty="0" smtClean="0"/>
              <a:t>Rigid</a:t>
            </a:r>
            <a:r>
              <a:rPr lang="en-US" dirty="0"/>
              <a:t>, poorly written programs </a:t>
            </a:r>
            <a:r>
              <a:rPr lang="en-US" dirty="0" smtClean="0"/>
              <a:t>often take </a:t>
            </a:r>
            <a:r>
              <a:rPr lang="en-US" dirty="0"/>
              <a:t>a lot of work to </a:t>
            </a:r>
            <a:r>
              <a:rPr lang="en-US" dirty="0" smtClean="0"/>
              <a:t>modify</a:t>
            </a:r>
            <a:endParaRPr lang="en-US" dirty="0"/>
          </a:p>
          <a:p>
            <a:r>
              <a:rPr lang="en-US" dirty="0" smtClean="0"/>
              <a:t>When coding, keep in mind that </a:t>
            </a:r>
            <a:r>
              <a:rPr lang="en-US" dirty="0"/>
              <a:t>you might want to change </a:t>
            </a:r>
            <a:r>
              <a:rPr lang="en-US" dirty="0" smtClean="0"/>
              <a:t>or </a:t>
            </a:r>
            <a:r>
              <a:rPr lang="en-US" dirty="0"/>
              <a:t>extend something </a:t>
            </a:r>
            <a:r>
              <a:rPr lang="en-US" dirty="0" smtClean="0"/>
              <a:t>later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02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Adaptability: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50613" cy="4517689"/>
          </a:xfrm>
        </p:spPr>
        <p:txBody>
          <a:bodyPr/>
          <a:lstStyle/>
          <a:p>
            <a:r>
              <a:rPr lang="en-US" dirty="0" smtClean="0"/>
              <a:t>Here is an example of a poorly modular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198" y="2618167"/>
            <a:ext cx="73756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prstClr val="black"/>
                </a:solidFill>
              </a:rPr>
              <a:t>Bad:</a:t>
            </a:r>
          </a:p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grid = []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row  = []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(10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row.append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(10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grid.append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row[:] )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grid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3705" y="3210614"/>
            <a:ext cx="3248269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How can we improve this function to be more modular and adaptable?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40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358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Adaptability: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50613" cy="4517689"/>
          </a:xfrm>
        </p:spPr>
        <p:txBody>
          <a:bodyPr/>
          <a:lstStyle/>
          <a:p>
            <a:r>
              <a:rPr lang="en-US" dirty="0" smtClean="0"/>
              <a:t>Let’s make the size of the grid a parameter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198" y="2618167"/>
            <a:ext cx="73756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prstClr val="black"/>
                </a:solidFill>
              </a:rPr>
              <a:t>Good:</a:t>
            </a:r>
          </a:p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makeSquareGrid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(size):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grid = []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row  = []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(size):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row.append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(size):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grid.append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row[:] )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grid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59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Adaptability: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50613" cy="4517689"/>
          </a:xfrm>
        </p:spPr>
        <p:txBody>
          <a:bodyPr/>
          <a:lstStyle/>
          <a:p>
            <a:r>
              <a:rPr lang="en-US" dirty="0" smtClean="0"/>
              <a:t>And let’s add the element as a parameter too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198" y="2618167"/>
            <a:ext cx="73756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prstClr val="black"/>
                </a:solidFill>
              </a:rPr>
              <a:t>Better:</a:t>
            </a:r>
          </a:p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makeSquareGrid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(size,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grid = []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row  = []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(size):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row.append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(size):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grid.append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row[:] )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grid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00409" y="3901278"/>
            <a:ext cx="291829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How could we </a:t>
            </a:r>
            <a:br>
              <a:rPr lang="en-US" sz="2400" dirty="0" smtClean="0">
                <a:latin typeface="+mj-lt"/>
                <a:cs typeface="Courier New" panose="02070309020205020404" pitchFamily="49" charset="0"/>
              </a:rPr>
            </a:b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adjust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this to allow non-square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grids?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39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Incremental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04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Incremental Development?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Developing your program in small increments</a:t>
            </a:r>
          </a:p>
          <a:p>
            <a:pPr lvl="3"/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Program a small piece of the program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Run and test your program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Ensure the recently written code works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Address any errors and fix any bugs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Return to step 1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29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26364"/>
            <a:ext cx="8686800" cy="1143000"/>
          </a:xfrm>
        </p:spPr>
        <p:txBody>
          <a:bodyPr/>
          <a:lstStyle/>
          <a:p>
            <a:r>
              <a:rPr lang="en-US" dirty="0" smtClean="0"/>
              <a:t>Why Use Incremental Development?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Incremental development:</a:t>
            </a:r>
            <a:endParaRPr lang="en-US" dirty="0"/>
          </a:p>
          <a:p>
            <a:pPr lvl="1"/>
            <a:r>
              <a:rPr lang="en-US" sz="3200" dirty="0" smtClean="0"/>
              <a:t>Makes </a:t>
            </a:r>
            <a:r>
              <a:rPr lang="en-US" sz="3200" dirty="0"/>
              <a:t>a large project more </a:t>
            </a:r>
            <a:r>
              <a:rPr lang="en-US" sz="3200" dirty="0" smtClean="0"/>
              <a:t>manageable</a:t>
            </a:r>
            <a:endParaRPr lang="en-US" dirty="0"/>
          </a:p>
          <a:p>
            <a:pPr lvl="1"/>
            <a:r>
              <a:rPr lang="en-US" sz="3200" dirty="0" smtClean="0"/>
              <a:t>Leads </a:t>
            </a:r>
            <a:r>
              <a:rPr lang="en-US" sz="3200" dirty="0"/>
              <a:t>to </a:t>
            </a:r>
            <a:r>
              <a:rPr lang="en-US" sz="3200" dirty="0" smtClean="0"/>
              <a:t>higher </a:t>
            </a:r>
            <a:r>
              <a:rPr lang="en-US" sz="3200" dirty="0"/>
              <a:t>quality </a:t>
            </a:r>
            <a:r>
              <a:rPr lang="en-US" sz="3200" dirty="0" smtClean="0"/>
              <a:t>code</a:t>
            </a:r>
            <a:endParaRPr lang="en-US" sz="3200" dirty="0"/>
          </a:p>
          <a:p>
            <a:pPr lvl="1"/>
            <a:r>
              <a:rPr lang="en-US" sz="3200" dirty="0" smtClean="0"/>
              <a:t>Makes </a:t>
            </a:r>
            <a:r>
              <a:rPr lang="en-US" sz="3200" dirty="0"/>
              <a:t>it easier to find and correct </a:t>
            </a:r>
            <a:r>
              <a:rPr lang="en-US" sz="3200" dirty="0" smtClean="0"/>
              <a:t>errors</a:t>
            </a:r>
          </a:p>
          <a:p>
            <a:pPr lvl="1"/>
            <a:r>
              <a:rPr lang="en-US" sz="3200" dirty="0"/>
              <a:t>Is faster for large projects</a:t>
            </a:r>
          </a:p>
          <a:p>
            <a:pPr lvl="2"/>
            <a:r>
              <a:rPr lang="en-US" sz="2800" dirty="0" smtClean="0"/>
              <a:t>May seem like you’re taking longer since you test at each step, but faster in the long run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79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Woes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code is easy...</a:t>
            </a:r>
          </a:p>
          <a:p>
            <a:r>
              <a:rPr lang="en-US" dirty="0" smtClean="0"/>
              <a:t>Writing code that works correctly is HARD</a:t>
            </a:r>
          </a:p>
          <a:p>
            <a:pPr lvl="3"/>
            <a:endParaRPr lang="en-US" dirty="0" smtClean="0"/>
          </a:p>
          <a:p>
            <a:r>
              <a:rPr lang="en-US" dirty="0"/>
              <a:t>Sometimes the hardest part of debugging is finding out </a:t>
            </a:r>
            <a:r>
              <a:rPr lang="en-US" i="1" dirty="0"/>
              <a:t>where</a:t>
            </a:r>
            <a:r>
              <a:rPr lang="en-US" dirty="0"/>
              <a:t> the error is coming from</a:t>
            </a:r>
          </a:p>
          <a:p>
            <a:pPr lvl="1"/>
            <a:r>
              <a:rPr lang="en-US" dirty="0"/>
              <a:t>And solving it is the easy </a:t>
            </a:r>
            <a:r>
              <a:rPr lang="en-US" dirty="0" smtClean="0"/>
              <a:t>part (sometimes</a:t>
            </a:r>
            <a:r>
              <a:rPr lang="en-US" dirty="0"/>
              <a:t>!)</a:t>
            </a:r>
          </a:p>
          <a:p>
            <a:r>
              <a:rPr lang="en-US" dirty="0" smtClean="0"/>
              <a:t>If you only wrote one function since the last run, start by looking there for the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36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92247" cy="4517689"/>
          </a:xfrm>
        </p:spPr>
        <p:txBody>
          <a:bodyPr/>
          <a:lstStyle/>
          <a:p>
            <a:r>
              <a:rPr lang="en-US" dirty="0" smtClean="0"/>
              <a:t>Alan Turing</a:t>
            </a:r>
          </a:p>
          <a:p>
            <a:pPr lvl="1"/>
            <a:r>
              <a:rPr lang="en-US" dirty="0" smtClean="0"/>
              <a:t>Helped to break the German</a:t>
            </a:r>
            <a:br>
              <a:rPr lang="en-US" dirty="0" smtClean="0"/>
            </a:br>
            <a:r>
              <a:rPr lang="en-US" dirty="0" err="1" smtClean="0"/>
              <a:t>Engima</a:t>
            </a:r>
            <a:r>
              <a:rPr lang="en-US" dirty="0" smtClean="0"/>
              <a:t> cipher during WWII</a:t>
            </a:r>
          </a:p>
          <a:p>
            <a:pPr lvl="1"/>
            <a:r>
              <a:rPr lang="en-US" dirty="0" smtClean="0"/>
              <a:t>Proposed the “Turing test” to </a:t>
            </a:r>
            <a:br>
              <a:rPr lang="en-US" dirty="0" smtClean="0"/>
            </a:br>
            <a:r>
              <a:rPr lang="en-US" dirty="0" smtClean="0"/>
              <a:t>measure artificial intelligence</a:t>
            </a:r>
          </a:p>
          <a:p>
            <a:pPr lvl="1"/>
            <a:r>
              <a:rPr lang="en-US" dirty="0" smtClean="0"/>
              <a:t>Turing “machines”</a:t>
            </a:r>
          </a:p>
          <a:p>
            <a:pPr lvl="1"/>
            <a:r>
              <a:rPr lang="en-US" dirty="0" smtClean="0"/>
              <a:t>Designed the first computer</a:t>
            </a:r>
            <a:br>
              <a:rPr lang="en-US" dirty="0" smtClean="0"/>
            </a:br>
            <a:r>
              <a:rPr lang="en-US" dirty="0" smtClean="0"/>
              <a:t>chess program in 1953</a:t>
            </a:r>
            <a:endParaRPr lang="en-US" dirty="0"/>
          </a:p>
          <a:p>
            <a:pPr lvl="1"/>
            <a:r>
              <a:rPr lang="en-US" dirty="0" smtClean="0"/>
              <a:t>Talented long-distance runner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2770" y="1051856"/>
            <a:ext cx="4698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CS History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2255" y="2451043"/>
            <a:ext cx="2909682" cy="395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22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Announcement: Advising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CMSC and CMPE students, sign </a:t>
            </a:r>
            <a:r>
              <a:rPr lang="en-US" dirty="0"/>
              <a:t>up for an advising </a:t>
            </a:r>
            <a:r>
              <a:rPr lang="en-US" dirty="0" smtClean="0"/>
              <a:t>appointment.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://advising.coeit.umbc.edu/registration/</a:t>
            </a:r>
          </a:p>
          <a:p>
            <a:pPr lvl="3"/>
            <a:endParaRPr lang="en-US" dirty="0"/>
          </a:p>
          <a:p>
            <a:r>
              <a:rPr lang="en-US" dirty="0" smtClean="0"/>
              <a:t>Select that you are </a:t>
            </a:r>
            <a:r>
              <a:rPr lang="en-US" dirty="0"/>
              <a:t>in MATH 150 or higher and haven't completed the gateway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There are </a:t>
            </a:r>
            <a:r>
              <a:rPr lang="en-US" dirty="0"/>
              <a:t>both group advising and individual advising appointments open. The earliest dates available are for group advising.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45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1 is out on Blackboard now</a:t>
            </a:r>
          </a:p>
          <a:p>
            <a:pPr lvl="1"/>
            <a:r>
              <a:rPr lang="en-US" dirty="0" smtClean="0"/>
              <a:t>Project </a:t>
            </a:r>
            <a:r>
              <a:rPr lang="en-US" dirty="0" smtClean="0"/>
              <a:t>is </a:t>
            </a:r>
            <a:r>
              <a:rPr lang="en-US" dirty="0"/>
              <a:t>due by Friday </a:t>
            </a:r>
            <a:r>
              <a:rPr lang="en-US" dirty="0" smtClean="0"/>
              <a:t>(Apr 6th) </a:t>
            </a:r>
            <a:r>
              <a:rPr lang="en-US" dirty="0"/>
              <a:t>at 8:59:59 </a:t>
            </a:r>
            <a:r>
              <a:rPr lang="en-US" dirty="0" smtClean="0"/>
              <a:t>PM</a:t>
            </a:r>
          </a:p>
          <a:p>
            <a:endParaRPr lang="en-US" dirty="0"/>
          </a:p>
          <a:p>
            <a:r>
              <a:rPr lang="en-US" dirty="0" smtClean="0"/>
              <a:t>Final exam is </a:t>
            </a:r>
            <a:r>
              <a:rPr lang="en-US" dirty="0" smtClean="0"/>
              <a:t>when?</a:t>
            </a:r>
          </a:p>
          <a:p>
            <a:pPr lvl="1"/>
            <a:r>
              <a:rPr lang="en-US" sz="3200" dirty="0" smtClean="0"/>
              <a:t>Friday</a:t>
            </a:r>
            <a:r>
              <a:rPr lang="en-US" sz="3200" dirty="0" smtClean="0"/>
              <a:t>, May 18th from 6 to 8 </a:t>
            </a:r>
            <a:r>
              <a:rPr lang="en-US" sz="3200" dirty="0" smtClean="0"/>
              <a:t>PM</a:t>
            </a:r>
          </a:p>
          <a:p>
            <a:pPr lvl="1"/>
            <a:r>
              <a:rPr lang="en-US" dirty="0" smtClean="0"/>
              <a:t>If you can’t take the exam at that time, you need to let Dr. Gibson know via email NOW, not later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41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Android password swipe:</a:t>
            </a:r>
          </a:p>
          <a:p>
            <a:pPr lvl="1"/>
            <a:r>
              <a:rPr lang="en-US" sz="1600" dirty="0"/>
              <a:t>http://static.usenix.org/events/woot10/tech/full_papers/Aviv.pdf</a:t>
            </a:r>
          </a:p>
          <a:p>
            <a:r>
              <a:rPr lang="en-US" sz="2000" dirty="0" smtClean="0"/>
              <a:t>Alan Turing:</a:t>
            </a:r>
          </a:p>
          <a:p>
            <a:pPr lvl="1"/>
            <a:r>
              <a:rPr lang="en-US" sz="1600" dirty="0"/>
              <a:t>https://en.wikipedia.org/wiki/File:Alan_Turing_Aged_16.jpg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talked a lot about certain ‘good habits’ we’d like you </a:t>
            </a:r>
            <a:r>
              <a:rPr lang="en-US" dirty="0" smtClean="0"/>
              <a:t>all to </a:t>
            </a:r>
            <a:r>
              <a:rPr lang="en-US" dirty="0"/>
              <a:t>get in while writing </a:t>
            </a:r>
            <a:r>
              <a:rPr lang="en-US" dirty="0" smtClean="0"/>
              <a:t>code</a:t>
            </a:r>
          </a:p>
          <a:p>
            <a:pPr lvl="1"/>
            <a:r>
              <a:rPr lang="en-US" sz="3200" dirty="0" smtClean="0"/>
              <a:t>What are some of them?</a:t>
            </a:r>
            <a:endParaRPr lang="en-US" sz="3200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There are two main reasons for </a:t>
            </a:r>
            <a:r>
              <a:rPr lang="en-US" dirty="0" smtClean="0"/>
              <a:t>these habits</a:t>
            </a:r>
          </a:p>
          <a:p>
            <a:pPr lvl="1"/>
            <a:r>
              <a:rPr lang="en-US" sz="3200" dirty="0"/>
              <a:t>R</a:t>
            </a:r>
            <a:r>
              <a:rPr lang="en-US" sz="3200" dirty="0" smtClean="0"/>
              <a:t>eadability</a:t>
            </a:r>
          </a:p>
          <a:p>
            <a:pPr lvl="1"/>
            <a:r>
              <a:rPr lang="en-US" sz="3200" dirty="0" smtClean="0"/>
              <a:t>Adaptability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74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“Good Code” – Readability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15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79536" cy="4156799"/>
          </a:xfrm>
        </p:spPr>
        <p:txBody>
          <a:bodyPr/>
          <a:lstStyle/>
          <a:p>
            <a:r>
              <a:rPr lang="en-US" dirty="0"/>
              <a:t>Having your code be readable is important, </a:t>
            </a:r>
            <a:r>
              <a:rPr lang="en-US" dirty="0" smtClean="0"/>
              <a:t>both for </a:t>
            </a:r>
            <a:r>
              <a:rPr lang="en-US" dirty="0"/>
              <a:t>your sanity and </a:t>
            </a:r>
            <a:r>
              <a:rPr lang="en-US" dirty="0" smtClean="0"/>
              <a:t>anyone else’s</a:t>
            </a:r>
          </a:p>
          <a:p>
            <a:pPr lvl="1"/>
            <a:r>
              <a:rPr lang="en-US" dirty="0" smtClean="0"/>
              <a:t>Your TA’s sanity is </a:t>
            </a:r>
            <a:r>
              <a:rPr lang="en-US" i="1" dirty="0" smtClean="0"/>
              <a:t>very</a:t>
            </a:r>
            <a:r>
              <a:rPr lang="en-US" dirty="0" smtClean="0"/>
              <a:t>, </a:t>
            </a:r>
            <a:r>
              <a:rPr lang="en-US" i="1" u="sng" dirty="0" smtClean="0"/>
              <a:t>very</a:t>
            </a:r>
            <a:r>
              <a:rPr lang="en-US" dirty="0" smtClean="0"/>
              <a:t>, </a:t>
            </a:r>
            <a:r>
              <a:rPr lang="en-US" b="1" i="1" u="sng" dirty="0" smtClean="0"/>
              <a:t>very</a:t>
            </a:r>
            <a:r>
              <a:rPr lang="en-US" dirty="0" smtClean="0"/>
              <a:t> important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Having highly readable code makes it easier to:</a:t>
            </a:r>
          </a:p>
          <a:p>
            <a:pPr lvl="1"/>
            <a:r>
              <a:rPr lang="en-US" dirty="0"/>
              <a:t>Figure out what you’re doing </a:t>
            </a:r>
            <a:r>
              <a:rPr lang="en-US" u="sng" dirty="0"/>
              <a:t>while</a:t>
            </a:r>
            <a:r>
              <a:rPr lang="en-US" dirty="0"/>
              <a:t> writing the code</a:t>
            </a:r>
          </a:p>
          <a:p>
            <a:pPr lvl="1"/>
            <a:r>
              <a:rPr lang="en-US" dirty="0"/>
              <a:t>Figure out what the code is doing when you come back </a:t>
            </a:r>
            <a:r>
              <a:rPr lang="en-US" dirty="0" smtClean="0"/>
              <a:t>to look at it a </a:t>
            </a:r>
            <a:r>
              <a:rPr lang="en-US" dirty="0"/>
              <a:t>year </a:t>
            </a:r>
            <a:r>
              <a:rPr lang="en-US" u="sng" dirty="0"/>
              <a:t>later</a:t>
            </a:r>
          </a:p>
          <a:p>
            <a:pPr lvl="1"/>
            <a:r>
              <a:rPr lang="en-US" dirty="0"/>
              <a:t>Have </a:t>
            </a:r>
            <a:r>
              <a:rPr lang="en-US" u="sng" dirty="0"/>
              <a:t>other people</a:t>
            </a:r>
            <a:r>
              <a:rPr lang="en-US" dirty="0"/>
              <a:t> read </a:t>
            </a:r>
            <a:r>
              <a:rPr lang="en-US" dirty="0" smtClean="0"/>
              <a:t>and understand your code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32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Readability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Improving readability of your code can be accomplished in a number of ways</a:t>
            </a:r>
          </a:p>
          <a:p>
            <a:pPr lvl="1"/>
            <a:r>
              <a:rPr lang="en-US" dirty="0" smtClean="0"/>
              <a:t>Comments</a:t>
            </a:r>
            <a:endParaRPr lang="en-US" dirty="0"/>
          </a:p>
          <a:p>
            <a:pPr lvl="1"/>
            <a:r>
              <a:rPr lang="en-US" dirty="0"/>
              <a:t>Meaningful variable names</a:t>
            </a:r>
          </a:p>
          <a:p>
            <a:pPr lvl="1"/>
            <a:r>
              <a:rPr lang="en-US" dirty="0"/>
              <a:t>Breaking code down into functions</a:t>
            </a:r>
          </a:p>
          <a:p>
            <a:pPr lvl="1"/>
            <a:r>
              <a:rPr lang="en-US" dirty="0"/>
              <a:t>Following </a:t>
            </a:r>
            <a:r>
              <a:rPr lang="en-US" dirty="0" smtClean="0"/>
              <a:t>consistent naming </a:t>
            </a:r>
            <a:r>
              <a:rPr lang="en-US" dirty="0"/>
              <a:t>conventions</a:t>
            </a:r>
          </a:p>
          <a:p>
            <a:pPr lvl="1"/>
            <a:r>
              <a:rPr lang="en-US" dirty="0" smtClean="0"/>
              <a:t>Programming language </a:t>
            </a:r>
            <a:r>
              <a:rPr lang="en-US" dirty="0"/>
              <a:t>choice</a:t>
            </a:r>
          </a:p>
          <a:p>
            <a:pPr lvl="1"/>
            <a:r>
              <a:rPr lang="en-US" dirty="0"/>
              <a:t>File organization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67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What does the following code snippet do?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p,c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l=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l&gt;=4: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c+=1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l&gt;=9: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#FUNCTION 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There isn’t much information to go on, is there?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78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What if I used meaningful variable names?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p,c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l=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l&gt;=4: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c+=1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l&gt;=9: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#FUNCTION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CONTINUES...</a:t>
            </a: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3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32359</TotalTime>
  <Words>1629</Words>
  <Application>Microsoft Office PowerPoint</Application>
  <PresentationFormat>On-screen Show (4:3)</PresentationFormat>
  <Paragraphs>371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15 – Program Design (cont)</vt:lpstr>
      <vt:lpstr>Last Class We Covered</vt:lpstr>
      <vt:lpstr>Any Questions from Last Time?</vt:lpstr>
      <vt:lpstr>Motivation</vt:lpstr>
      <vt:lpstr>“Good Code” – Readability</vt:lpstr>
      <vt:lpstr>Readability</vt:lpstr>
      <vt:lpstr>Improving Readability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Commenting</vt:lpstr>
      <vt:lpstr>Commenting is an “Art”</vt:lpstr>
      <vt:lpstr>General Guidelines</vt:lpstr>
      <vt:lpstr>General Guidelines</vt:lpstr>
      <vt:lpstr>General Guidelines</vt:lpstr>
      <vt:lpstr>General Guidelines</vt:lpstr>
      <vt:lpstr>General Guidelines</vt:lpstr>
      <vt:lpstr>“Good Code” – Adaptability</vt:lpstr>
      <vt:lpstr>Adaptability</vt:lpstr>
      <vt:lpstr>Adaptability: Example</vt:lpstr>
      <vt:lpstr>Adaptability: Example</vt:lpstr>
      <vt:lpstr>Adaptability: Example</vt:lpstr>
      <vt:lpstr>Incremental Development</vt:lpstr>
      <vt:lpstr>What is Incremental Development?</vt:lpstr>
      <vt:lpstr>Why Use Incremental Development?</vt:lpstr>
      <vt:lpstr>Debugging Woes</vt:lpstr>
      <vt:lpstr>PowerPoint Presentation</vt:lpstr>
      <vt:lpstr>Announcement: Advising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386</cp:revision>
  <dcterms:created xsi:type="dcterms:W3CDTF">2014-05-05T14:25:42Z</dcterms:created>
  <dcterms:modified xsi:type="dcterms:W3CDTF">2018-04-02T18:25:44Z</dcterms:modified>
</cp:coreProperties>
</file>